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75" r:id="rId3"/>
    <p:sldId id="257" r:id="rId4"/>
    <p:sldId id="258" r:id="rId5"/>
    <p:sldId id="259" r:id="rId6"/>
    <p:sldId id="268" r:id="rId7"/>
    <p:sldId id="260" r:id="rId8"/>
    <p:sldId id="269" r:id="rId9"/>
    <p:sldId id="261" r:id="rId10"/>
    <p:sldId id="270" r:id="rId11"/>
    <p:sldId id="271" r:id="rId12"/>
    <p:sldId id="262" r:id="rId13"/>
    <p:sldId id="265" r:id="rId14"/>
    <p:sldId id="272" r:id="rId15"/>
    <p:sldId id="273" r:id="rId16"/>
    <p:sldId id="274" r:id="rId17"/>
    <p:sldId id="266" r:id="rId18"/>
    <p:sldId id="267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87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DC16-2307-6344-9CE2-1160038C08E8}" type="datetimeFigureOut">
              <a:rPr lang="en-US" smtClean="0"/>
              <a:pPr/>
              <a:t>10/8/12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3624-5731-FC48-A1D8-34AF1E103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DC16-2307-6344-9CE2-1160038C08E8}" type="datetimeFigureOut">
              <a:rPr lang="en-US" smtClean="0"/>
              <a:pPr/>
              <a:t>10/8/12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3624-5731-FC48-A1D8-34AF1E103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DC16-2307-6344-9CE2-1160038C08E8}" type="datetimeFigureOut">
              <a:rPr lang="en-US" smtClean="0"/>
              <a:pPr/>
              <a:t>10/8/12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3624-5731-FC48-A1D8-34AF1E103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DC16-2307-6344-9CE2-1160038C08E8}" type="datetimeFigureOut">
              <a:rPr lang="en-US" smtClean="0"/>
              <a:pPr/>
              <a:t>10/8/12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3624-5731-FC48-A1D8-34AF1E103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DC16-2307-6344-9CE2-1160038C08E8}" type="datetimeFigureOut">
              <a:rPr lang="en-US" smtClean="0"/>
              <a:pPr/>
              <a:t>10/8/12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3624-5731-FC48-A1D8-34AF1E103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DC16-2307-6344-9CE2-1160038C08E8}" type="datetimeFigureOut">
              <a:rPr lang="en-US" smtClean="0"/>
              <a:pPr/>
              <a:t>10/8/12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3624-5731-FC48-A1D8-34AF1E103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DC16-2307-6344-9CE2-1160038C08E8}" type="datetimeFigureOut">
              <a:rPr lang="en-US" smtClean="0"/>
              <a:pPr/>
              <a:t>10/8/12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3624-5731-FC48-A1D8-34AF1E103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DC16-2307-6344-9CE2-1160038C08E8}" type="datetimeFigureOut">
              <a:rPr lang="en-US" smtClean="0"/>
              <a:pPr/>
              <a:t>10/8/12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3624-5731-FC48-A1D8-34AF1E103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DC16-2307-6344-9CE2-1160038C08E8}" type="datetimeFigureOut">
              <a:rPr lang="en-US" smtClean="0"/>
              <a:pPr/>
              <a:t>10/8/12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3624-5731-FC48-A1D8-34AF1E103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DC16-2307-6344-9CE2-1160038C08E8}" type="datetimeFigureOut">
              <a:rPr lang="en-US" smtClean="0"/>
              <a:pPr/>
              <a:t>10/8/12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3624-5731-FC48-A1D8-34AF1E103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DC16-2307-6344-9CE2-1160038C08E8}" type="datetimeFigureOut">
              <a:rPr lang="en-US" smtClean="0"/>
              <a:pPr/>
              <a:t>10/8/12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3624-5731-FC48-A1D8-34AF1E103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4DC16-2307-6344-9CE2-1160038C08E8}" type="datetimeFigureOut">
              <a:rPr lang="en-US" smtClean="0"/>
              <a:pPr/>
              <a:t>10/8/12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13624-5731-FC48-A1D8-34AF1E103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2222"/>
            <a:ext cx="9144000" cy="24440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concentration of in situ </a:t>
            </a:r>
            <a:r>
              <a:rPr lang="en-US" baseline="30000" dirty="0" smtClean="0"/>
              <a:t>10</a:t>
            </a:r>
            <a:r>
              <a:rPr lang="en-US" dirty="0" smtClean="0"/>
              <a:t>Be in fluvial sediments as a tool for deciphering 6 My of Greenland Ice Sheet history from a marine sediment core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PROGRESS REPORT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Alice Nelson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October 11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2012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48502" y="6569334"/>
            <a:ext cx="13954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Josh Brown</a:t>
            </a:r>
            <a:endParaRPr lang="en-US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1F497D"/>
                </a:solidFill>
              </a:rPr>
              <a:t>Field Work - </a:t>
            </a:r>
            <a:r>
              <a:rPr lang="en-US" sz="4800" dirty="0" err="1" smtClean="0">
                <a:solidFill>
                  <a:srgbClr val="1F497D"/>
                </a:solidFill>
              </a:rPr>
              <a:t>Kangerlussuaq</a:t>
            </a:r>
            <a:endParaRPr lang="en-US" sz="4800" dirty="0">
              <a:solidFill>
                <a:srgbClr val="1F497D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" y="977900"/>
            <a:ext cx="9144000" cy="5880100"/>
            <a:chOff x="742950" y="977900"/>
            <a:chExt cx="7658100" cy="4902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2950" y="977900"/>
              <a:ext cx="7658100" cy="4902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9503" y="977900"/>
              <a:ext cx="1861547" cy="262308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385605" y="2705925"/>
              <a:ext cx="220878" cy="220891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1F497D"/>
                </a:solidFill>
              </a:rPr>
              <a:t>Field Work</a:t>
            </a:r>
            <a:endParaRPr lang="en-US" sz="4800" dirty="0">
              <a:solidFill>
                <a:srgbClr val="1F497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9" y="1143000"/>
            <a:ext cx="2856089" cy="1988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488" y="1014106"/>
            <a:ext cx="3174351" cy="2117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478" y="1287665"/>
            <a:ext cx="2597856" cy="17594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166" y="4070946"/>
            <a:ext cx="2987322" cy="17202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0483" y="3656165"/>
            <a:ext cx="1859838" cy="27841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6981" y="3781778"/>
            <a:ext cx="3532353" cy="20094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3131749"/>
            <a:ext cx="3147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Getting to the sample sites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147488" y="3131749"/>
            <a:ext cx="3174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Collecting elevation data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461478" y="3047083"/>
            <a:ext cx="2597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Sampling bedrock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60166" y="5791200"/>
            <a:ext cx="2987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Sampling moraine material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147488" y="6440287"/>
            <a:ext cx="2379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Taking field notes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526981" y="5791200"/>
            <a:ext cx="3532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Sampling outwash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7577667" y="6567286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Photos: Josh Brown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-150174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1F497D"/>
                </a:solidFill>
              </a:rPr>
              <a:t>Lab Work</a:t>
            </a:r>
            <a:endParaRPr lang="en-US" sz="4800" dirty="0">
              <a:solidFill>
                <a:srgbClr val="1F497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222" y="1143000"/>
            <a:ext cx="2787284" cy="20294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699" y="3230442"/>
            <a:ext cx="2836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sieving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255222" y="3230442"/>
            <a:ext cx="2787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</a:t>
            </a:r>
            <a:r>
              <a:rPr lang="en-US" sz="2400" dirty="0" smtClean="0"/>
              <a:t>agnetic separation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380444" y="3230442"/>
            <a:ext cx="2312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labeling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87700" y="6350323"/>
            <a:ext cx="2739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acid etches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695222" y="6350323"/>
            <a:ext cx="2949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density separation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644445" y="6350323"/>
            <a:ext cx="3048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aseline="30000" dirty="0" smtClean="0"/>
              <a:t>10</a:t>
            </a:r>
            <a:r>
              <a:rPr lang="en-US" sz="2400" dirty="0" smtClean="0"/>
              <a:t>Be extraction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444" y="1162158"/>
            <a:ext cx="2306356" cy="20102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221" y="4019544"/>
            <a:ext cx="1755895" cy="23307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99" y="4340549"/>
            <a:ext cx="2739436" cy="20097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699" y="929338"/>
            <a:ext cx="2836553" cy="22430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4444" y="4147818"/>
            <a:ext cx="3048706" cy="204343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1F497D"/>
                </a:solidFill>
              </a:rPr>
              <a:t>Initial Results - </a:t>
            </a:r>
            <a:r>
              <a:rPr lang="en-US" sz="4800" dirty="0" err="1" smtClean="0">
                <a:solidFill>
                  <a:srgbClr val="1F497D"/>
                </a:solidFill>
              </a:rPr>
              <a:t>Kangerlussuaq</a:t>
            </a:r>
            <a:endParaRPr lang="en-US" sz="4800" dirty="0">
              <a:solidFill>
                <a:srgbClr val="1F497D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31333"/>
            <a:ext cx="8141944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1F497D"/>
                </a:solidFill>
              </a:rPr>
              <a:t>Initial Results - </a:t>
            </a:r>
            <a:r>
              <a:rPr lang="en-US" sz="4800" dirty="0" err="1" smtClean="0">
                <a:solidFill>
                  <a:srgbClr val="1F497D"/>
                </a:solidFill>
              </a:rPr>
              <a:t>Narsarsuaq</a:t>
            </a:r>
            <a:endParaRPr lang="en-US" sz="4800" dirty="0">
              <a:solidFill>
                <a:srgbClr val="1F497D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6644" y="957156"/>
            <a:ext cx="7547799" cy="55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1F497D"/>
                </a:solidFill>
              </a:rPr>
              <a:t>Initial Results</a:t>
            </a:r>
            <a:endParaRPr lang="en-US" sz="4800" dirty="0">
              <a:solidFill>
                <a:srgbClr val="1F497D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777" y="1135895"/>
            <a:ext cx="7953023" cy="531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4387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1F497D"/>
                </a:solidFill>
              </a:rPr>
              <a:t>Interpretations</a:t>
            </a:r>
            <a:endParaRPr lang="en-US" sz="4800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066"/>
            <a:ext cx="8229600" cy="4856098"/>
          </a:xfrm>
        </p:spPr>
        <p:txBody>
          <a:bodyPr/>
          <a:lstStyle/>
          <a:p>
            <a:r>
              <a:rPr lang="en-US" dirty="0" smtClean="0"/>
              <a:t>Sediments discharged by the GIS  today contain varying concentrations of </a:t>
            </a:r>
            <a:r>
              <a:rPr lang="en-US" baseline="30000" dirty="0" smtClean="0"/>
              <a:t>10</a:t>
            </a:r>
            <a:r>
              <a:rPr lang="en-US" dirty="0" smtClean="0"/>
              <a:t>Be</a:t>
            </a:r>
          </a:p>
          <a:p>
            <a:r>
              <a:rPr lang="en-US" baseline="30000" dirty="0" smtClean="0"/>
              <a:t>10</a:t>
            </a:r>
            <a:r>
              <a:rPr lang="en-US" dirty="0" smtClean="0"/>
              <a:t>Be concentration in sediments eroding from exposed hill slopes is greater than </a:t>
            </a:r>
            <a:r>
              <a:rPr lang="en-US" baseline="30000" dirty="0" smtClean="0"/>
              <a:t>10</a:t>
            </a:r>
            <a:r>
              <a:rPr lang="en-US" dirty="0" smtClean="0"/>
              <a:t>Be concentration in sediments sourced from the ice sheet</a:t>
            </a:r>
          </a:p>
          <a:p>
            <a:r>
              <a:rPr lang="en-US" baseline="30000" dirty="0" smtClean="0"/>
              <a:t>10</a:t>
            </a:r>
            <a:r>
              <a:rPr lang="en-US" dirty="0" smtClean="0"/>
              <a:t>Be concentration in fluvial sediments increases downstream as that sediment is transported through </a:t>
            </a:r>
            <a:r>
              <a:rPr lang="en-US" dirty="0" err="1" smtClean="0"/>
              <a:t>deglaciated</a:t>
            </a:r>
            <a:r>
              <a:rPr lang="en-US" dirty="0" smtClean="0"/>
              <a:t> areas</a:t>
            </a:r>
            <a:endParaRPr lang="en-US" baseline="30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tx2"/>
                </a:solidFill>
              </a:rPr>
              <a:t>To Do</a:t>
            </a:r>
            <a:endParaRPr lang="en-US" sz="4800" dirty="0">
              <a:solidFill>
                <a:schemeClr val="tx2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3299062"/>
          <a:ext cx="8229600" cy="2913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7189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Sample Preparation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Quartz Production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 smtClean="0"/>
                        <a:t>10</a:t>
                      </a:r>
                      <a:r>
                        <a:rPr lang="en-US" baseline="0" dirty="0" smtClean="0"/>
                        <a:t>Be extraction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 Acquisition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Summer 2011</a:t>
                      </a:r>
                    </a:p>
                    <a:p>
                      <a:pPr algn="ctr"/>
                      <a:r>
                        <a:rPr lang="en-US" i="1" dirty="0" smtClean="0"/>
                        <a:t>65</a:t>
                      </a:r>
                      <a:r>
                        <a:rPr lang="en-US" i="1" baseline="0" dirty="0" smtClean="0"/>
                        <a:t> samples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Summer 2012</a:t>
                      </a:r>
                    </a:p>
                    <a:p>
                      <a:pPr algn="ctr"/>
                      <a:r>
                        <a:rPr lang="en-US" i="1" dirty="0" smtClean="0"/>
                        <a:t>37 samples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September</a:t>
                      </a:r>
                      <a:r>
                        <a:rPr lang="en-US" baseline="0" dirty="0" smtClean="0"/>
                        <a:t> and </a:t>
                      </a:r>
                      <a:r>
                        <a:rPr lang="en-US" dirty="0" smtClean="0"/>
                        <a:t>October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January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ODP Site 918</a:t>
                      </a:r>
                    </a:p>
                    <a:p>
                      <a:pPr algn="ctr"/>
                      <a:r>
                        <a:rPr lang="en-US" i="1" dirty="0" smtClean="0"/>
                        <a:t>30 samples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Early October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Late October,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November</a:t>
                      </a:r>
                      <a:r>
                        <a:rPr lang="en-US" baseline="0" dirty="0" smtClean="0"/>
                        <a:t> and </a:t>
                      </a:r>
                      <a:r>
                        <a:rPr lang="en-US" dirty="0" smtClean="0"/>
                        <a:t>Early December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January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61283" y="6581001"/>
            <a:ext cx="1482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Josh Brown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8771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1F497D"/>
                </a:solidFill>
              </a:rPr>
              <a:t>Timeline</a:t>
            </a:r>
            <a:endParaRPr lang="en-US" sz="4800" dirty="0">
              <a:solidFill>
                <a:srgbClr val="1F497D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65800" y="954229"/>
          <a:ext cx="7162800" cy="572626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81447"/>
                <a:gridCol w="5081353"/>
              </a:tblGrid>
              <a:tr h="87341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October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b="0" dirty="0" smtClean="0"/>
                        <a:t>Finish quartz</a:t>
                      </a:r>
                      <a:r>
                        <a:rPr lang="en-US" b="0" baseline="0" dirty="0" smtClean="0"/>
                        <a:t> production for core samples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US" b="0" baseline="0" dirty="0" smtClean="0"/>
                        <a:t>Cosmo lab processing (2 batches of field samples)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US" b="0" baseline="0" dirty="0" smtClean="0"/>
                        <a:t>Present Progress Report</a:t>
                      </a:r>
                      <a:endParaRPr lang="en-US" b="0" dirty="0"/>
                    </a:p>
                  </a:txBody>
                  <a:tcPr/>
                </a:tc>
              </a:tr>
              <a:tr h="113543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November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b="0" dirty="0" smtClean="0"/>
                        <a:t>Cosmo lab processing (2 batches of core samples)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US" b="0" dirty="0" smtClean="0"/>
                        <a:t>Geospatial analysis</a:t>
                      </a:r>
                      <a:r>
                        <a:rPr lang="en-US" b="0" baseline="0" dirty="0" smtClean="0"/>
                        <a:t> of published </a:t>
                      </a:r>
                      <a:r>
                        <a:rPr lang="en-US" b="0" baseline="30000" dirty="0" smtClean="0"/>
                        <a:t>10</a:t>
                      </a:r>
                      <a:r>
                        <a:rPr lang="en-US" b="0" baseline="0" dirty="0" smtClean="0"/>
                        <a:t>Be data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US" b="0" baseline="0" dirty="0" smtClean="0"/>
                        <a:t>Begin processing data for first batch of samples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US" b="0" baseline="0" dirty="0" smtClean="0"/>
                        <a:t>Prepare for AGU</a:t>
                      </a:r>
                      <a:endParaRPr lang="en-US" b="0" dirty="0"/>
                    </a:p>
                  </a:txBody>
                  <a:tcPr/>
                </a:tc>
              </a:tr>
              <a:tr h="611387">
                <a:tc>
                  <a:txBody>
                    <a:bodyPr/>
                    <a:lstStyle/>
                    <a:p>
                      <a:r>
                        <a:rPr lang="en-US" b="1" dirty="0" smtClean="0"/>
                        <a:t>December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b="0" dirty="0" smtClean="0"/>
                        <a:t>Present poster at AGU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US" b="0" dirty="0" smtClean="0"/>
                        <a:t>Cosmo lab processing (final batch of core samples)</a:t>
                      </a:r>
                      <a:endParaRPr lang="en-US" b="0" dirty="0"/>
                    </a:p>
                  </a:txBody>
                  <a:tcPr/>
                </a:tc>
              </a:tr>
              <a:tr h="611387">
                <a:tc>
                  <a:txBody>
                    <a:bodyPr/>
                    <a:lstStyle/>
                    <a:p>
                      <a:r>
                        <a:rPr lang="en-US" b="1" dirty="0" smtClean="0"/>
                        <a:t>January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b="0" dirty="0" smtClean="0"/>
                        <a:t>Receive, process, and begin to interpret AMS data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US" b="0" dirty="0" smtClean="0"/>
                        <a:t>Begin geospatial analysis </a:t>
                      </a:r>
                      <a:endParaRPr lang="en-US" b="0" dirty="0"/>
                    </a:p>
                  </a:txBody>
                  <a:tcPr/>
                </a:tc>
              </a:tr>
              <a:tr h="113543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February,</a:t>
                      </a:r>
                      <a:r>
                        <a:rPr lang="en-US" b="1" baseline="0" dirty="0" smtClean="0"/>
                        <a:t> March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b="0" dirty="0" smtClean="0"/>
                        <a:t>Data interpretations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US" b="0" dirty="0" smtClean="0"/>
                        <a:t>Create area-weighted model in GIS of </a:t>
                      </a:r>
                      <a:r>
                        <a:rPr lang="en-US" b="0" baseline="30000" dirty="0" smtClean="0"/>
                        <a:t>10</a:t>
                      </a:r>
                      <a:r>
                        <a:rPr lang="en-US" b="0" baseline="0" dirty="0" smtClean="0"/>
                        <a:t>Be concentration in sediments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US" b="0" baseline="0" dirty="0" smtClean="0"/>
                        <a:t>Work on writing</a:t>
                      </a:r>
                      <a:endParaRPr lang="en-US" b="0" dirty="0"/>
                    </a:p>
                  </a:txBody>
                  <a:tcPr/>
                </a:tc>
              </a:tr>
              <a:tr h="44583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April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dirty="0" smtClean="0"/>
                        <a:t>Work on figures and writing</a:t>
                      </a:r>
                      <a:endParaRPr lang="en-US" dirty="0"/>
                    </a:p>
                  </a:txBody>
                  <a:tcPr/>
                </a:tc>
              </a:tr>
              <a:tr h="70843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May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dirty="0" smtClean="0"/>
                        <a:t>Finish writing thesis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US" dirty="0" smtClean="0"/>
                        <a:t>Defend</a:t>
                      </a:r>
                      <a:r>
                        <a:rPr lang="en-US" baseline="0" dirty="0" smtClean="0"/>
                        <a:t> thesis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1441"/>
            <a:ext cx="4702827" cy="1143000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tx2"/>
                </a:solidFill>
              </a:rPr>
              <a:t>Talk Outline</a:t>
            </a:r>
            <a:endParaRPr lang="en-US" sz="48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6862" y="2332037"/>
            <a:ext cx="6631929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Research Goals</a:t>
            </a:r>
          </a:p>
          <a:p>
            <a:r>
              <a:rPr lang="en-US" dirty="0" err="1" smtClean="0"/>
              <a:t>Cosmogenic</a:t>
            </a:r>
            <a:r>
              <a:rPr lang="en-US" dirty="0" smtClean="0"/>
              <a:t> Background</a:t>
            </a:r>
          </a:p>
          <a:p>
            <a:r>
              <a:rPr lang="en-US" dirty="0" smtClean="0"/>
              <a:t>Hypotheses</a:t>
            </a:r>
          </a:p>
          <a:p>
            <a:r>
              <a:rPr lang="en-US" dirty="0" smtClean="0"/>
              <a:t>Data sources</a:t>
            </a:r>
          </a:p>
          <a:p>
            <a:r>
              <a:rPr lang="en-US" dirty="0" smtClean="0"/>
              <a:t>Fieldwork</a:t>
            </a:r>
          </a:p>
          <a:p>
            <a:r>
              <a:rPr lang="en-US" dirty="0" smtClean="0"/>
              <a:t>Lab work</a:t>
            </a:r>
          </a:p>
          <a:p>
            <a:r>
              <a:rPr lang="en-US" dirty="0" smtClean="0"/>
              <a:t>Initial Results and Interpretations</a:t>
            </a:r>
          </a:p>
          <a:p>
            <a:r>
              <a:rPr lang="en-US" dirty="0" smtClean="0"/>
              <a:t>Timeline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769989"/>
            <a:ext cx="9144000" cy="6088011"/>
            <a:chOff x="0" y="363588"/>
            <a:chExt cx="9144000" cy="60880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63588"/>
              <a:ext cx="9144000" cy="608801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804322" y="6113058"/>
              <a:ext cx="13396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Photo: Josh Brown</a:t>
              </a:r>
              <a:endParaRPr lang="en-US" sz="12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9989"/>
            <a:ext cx="8229600" cy="228723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How has extent of the Greenland Ice Sheet (GIS) changed over the last 6 million years?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945444" y="-70555"/>
            <a:ext cx="712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tx2"/>
                </a:solidFill>
              </a:rPr>
              <a:t>Big Picture Question</a:t>
            </a:r>
            <a:endParaRPr lang="en-US" sz="4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553"/>
            <a:ext cx="9144000" cy="60720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90" y="1009594"/>
            <a:ext cx="3865529" cy="12403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1. </a:t>
            </a:r>
            <a:r>
              <a:rPr lang="en-US" sz="2000" dirty="0" smtClean="0"/>
              <a:t>What is the </a:t>
            </a:r>
            <a:r>
              <a:rPr lang="en-US" sz="2000" baseline="30000" dirty="0" smtClean="0"/>
              <a:t>10</a:t>
            </a:r>
            <a:r>
              <a:rPr lang="en-US" sz="2000" dirty="0" smtClean="0"/>
              <a:t>Be concentration of the exposed landscape?</a:t>
            </a:r>
            <a:endParaRPr lang="en-US" sz="2000" baseline="300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976849" y="-56444"/>
            <a:ext cx="7479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1F497D"/>
                </a:solidFill>
              </a:rPr>
              <a:t>Research Goals</a:t>
            </a:r>
            <a:endParaRPr lang="en-US" sz="4800" dirty="0">
              <a:solidFill>
                <a:srgbClr val="1F497D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785484" y="2039922"/>
            <a:ext cx="1028660" cy="645929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749451" y="1009594"/>
            <a:ext cx="32933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2. </a:t>
            </a:r>
            <a:r>
              <a:rPr lang="en-US" sz="2000" dirty="0" smtClean="0"/>
              <a:t>What is the </a:t>
            </a:r>
            <a:r>
              <a:rPr lang="en-US" sz="2000" baseline="30000" dirty="0" smtClean="0"/>
              <a:t>10</a:t>
            </a:r>
            <a:r>
              <a:rPr lang="en-US" sz="2000" dirty="0" smtClean="0"/>
              <a:t>Be concentration in sediments? </a:t>
            </a:r>
            <a:r>
              <a:rPr lang="en-US" sz="2000" dirty="0" smtClean="0">
                <a:solidFill>
                  <a:srgbClr val="FF0000"/>
                </a:solidFill>
              </a:rPr>
              <a:t>3. </a:t>
            </a:r>
            <a:r>
              <a:rPr lang="en-US" sz="2000" dirty="0" smtClean="0"/>
              <a:t>How does sediment erode, accumulate and move through the landscape?</a:t>
            </a:r>
            <a:endParaRPr lang="en-US" sz="2000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116719" y="2640810"/>
            <a:ext cx="2790996" cy="70881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77041" y="4675513"/>
            <a:ext cx="4130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3. </a:t>
            </a:r>
            <a:r>
              <a:rPr lang="en-US" sz="2000" dirty="0" smtClean="0"/>
              <a:t>What is the long term history of the Greenland Ice Sheet?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33373" y="6569648"/>
            <a:ext cx="1646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Josh Brown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915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err="1" smtClean="0">
                <a:solidFill>
                  <a:schemeClr val="tx2"/>
                </a:solidFill>
              </a:rPr>
              <a:t>Cosmogenic</a:t>
            </a:r>
            <a:r>
              <a:rPr lang="en-US" sz="4800" dirty="0" smtClean="0">
                <a:solidFill>
                  <a:schemeClr val="tx2"/>
                </a:solidFill>
              </a:rPr>
              <a:t> Background</a:t>
            </a:r>
            <a:endParaRPr lang="en-US" sz="48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267" y="1093085"/>
            <a:ext cx="8229600" cy="1645356"/>
          </a:xfrm>
        </p:spPr>
        <p:txBody>
          <a:bodyPr/>
          <a:lstStyle/>
          <a:p>
            <a:r>
              <a:rPr lang="en-US" baseline="30000" dirty="0" smtClean="0"/>
              <a:t>10</a:t>
            </a:r>
            <a:r>
              <a:rPr lang="en-US" dirty="0" smtClean="0"/>
              <a:t>Be</a:t>
            </a:r>
            <a:r>
              <a:rPr lang="en-US" dirty="0" smtClean="0">
                <a:solidFill>
                  <a:srgbClr val="000000"/>
                </a:solidFill>
              </a:rPr>
              <a:t> is produced in near surface rocks and sediments because of terrestrial exposure to cosmic rays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122333"/>
            <a:ext cx="9144000" cy="1735667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apezoid 4"/>
          <p:cNvSpPr/>
          <p:nvPr/>
        </p:nvSpPr>
        <p:spPr>
          <a:xfrm>
            <a:off x="3259667" y="3245556"/>
            <a:ext cx="3908777" cy="1876777"/>
          </a:xfrm>
          <a:prstGeom prst="trapezoid">
            <a:avLst/>
          </a:prstGeom>
          <a:blipFill rotWithShape="1">
            <a:blip r:embed="rId3"/>
            <a:tile tx="0" ty="0" sx="100000" sy="100000" flip="none" algn="tl"/>
          </a:blip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iamond 5"/>
          <p:cNvSpPr/>
          <p:nvPr/>
        </p:nvSpPr>
        <p:spPr>
          <a:xfrm>
            <a:off x="457200" y="5122333"/>
            <a:ext cx="169333" cy="211666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mond 6"/>
          <p:cNvSpPr/>
          <p:nvPr/>
        </p:nvSpPr>
        <p:spPr>
          <a:xfrm>
            <a:off x="778933" y="5380566"/>
            <a:ext cx="169333" cy="211666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/>
          <p:cNvSpPr/>
          <p:nvPr/>
        </p:nvSpPr>
        <p:spPr>
          <a:xfrm>
            <a:off x="948266" y="5122333"/>
            <a:ext cx="169333" cy="211666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iamond 8"/>
          <p:cNvSpPr/>
          <p:nvPr/>
        </p:nvSpPr>
        <p:spPr>
          <a:xfrm>
            <a:off x="287867" y="5274733"/>
            <a:ext cx="169333" cy="211666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/>
          <p:cNvSpPr/>
          <p:nvPr/>
        </p:nvSpPr>
        <p:spPr>
          <a:xfrm>
            <a:off x="1408289" y="5122333"/>
            <a:ext cx="169333" cy="211666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/>
          <p:cNvSpPr/>
          <p:nvPr/>
        </p:nvSpPr>
        <p:spPr>
          <a:xfrm>
            <a:off x="1778000" y="5122333"/>
            <a:ext cx="169333" cy="211666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/>
          <p:cNvSpPr/>
          <p:nvPr/>
        </p:nvSpPr>
        <p:spPr>
          <a:xfrm>
            <a:off x="2243667" y="5228166"/>
            <a:ext cx="169333" cy="211666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amond 12"/>
          <p:cNvSpPr/>
          <p:nvPr/>
        </p:nvSpPr>
        <p:spPr>
          <a:xfrm>
            <a:off x="2681111" y="5122333"/>
            <a:ext cx="169333" cy="211666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amond 13"/>
          <p:cNvSpPr/>
          <p:nvPr/>
        </p:nvSpPr>
        <p:spPr>
          <a:xfrm>
            <a:off x="3090334" y="5274733"/>
            <a:ext cx="169333" cy="211666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iamond 14"/>
          <p:cNvSpPr/>
          <p:nvPr/>
        </p:nvSpPr>
        <p:spPr>
          <a:xfrm>
            <a:off x="1323622" y="5592232"/>
            <a:ext cx="169333" cy="211666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amond 15"/>
          <p:cNvSpPr/>
          <p:nvPr/>
        </p:nvSpPr>
        <p:spPr>
          <a:xfrm>
            <a:off x="1862666" y="5380566"/>
            <a:ext cx="169333" cy="211666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iamond 16"/>
          <p:cNvSpPr/>
          <p:nvPr/>
        </p:nvSpPr>
        <p:spPr>
          <a:xfrm>
            <a:off x="2596444" y="5486399"/>
            <a:ext cx="169333" cy="211666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iamond 17"/>
          <p:cNvSpPr/>
          <p:nvPr/>
        </p:nvSpPr>
        <p:spPr>
          <a:xfrm>
            <a:off x="440267" y="5914497"/>
            <a:ext cx="169333" cy="211666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amond 18"/>
          <p:cNvSpPr/>
          <p:nvPr/>
        </p:nvSpPr>
        <p:spPr>
          <a:xfrm>
            <a:off x="7507111" y="5122333"/>
            <a:ext cx="169333" cy="211666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iamond 19"/>
          <p:cNvSpPr/>
          <p:nvPr/>
        </p:nvSpPr>
        <p:spPr>
          <a:xfrm>
            <a:off x="8139289" y="5122333"/>
            <a:ext cx="169333" cy="211666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/>
          <p:cNvSpPr/>
          <p:nvPr/>
        </p:nvSpPr>
        <p:spPr>
          <a:xfrm>
            <a:off x="8686800" y="5122333"/>
            <a:ext cx="169333" cy="211666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amond 21"/>
          <p:cNvSpPr/>
          <p:nvPr/>
        </p:nvSpPr>
        <p:spPr>
          <a:xfrm>
            <a:off x="7969956" y="5486399"/>
            <a:ext cx="169333" cy="211666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/>
          <p:cNvSpPr/>
          <p:nvPr/>
        </p:nvSpPr>
        <p:spPr>
          <a:xfrm>
            <a:off x="8517467" y="5702831"/>
            <a:ext cx="169333" cy="211666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iamond 24"/>
          <p:cNvSpPr/>
          <p:nvPr/>
        </p:nvSpPr>
        <p:spPr>
          <a:xfrm>
            <a:off x="8432800" y="5333999"/>
            <a:ext cx="169333" cy="211666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iamond 25"/>
          <p:cNvSpPr/>
          <p:nvPr/>
        </p:nvSpPr>
        <p:spPr>
          <a:xfrm>
            <a:off x="8974667" y="5333999"/>
            <a:ext cx="169333" cy="211666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654778" y="5439832"/>
            <a:ext cx="303388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aseline="30000" dirty="0" smtClean="0">
                <a:solidFill>
                  <a:srgbClr val="FF0000"/>
                </a:solidFill>
              </a:rPr>
              <a:t>10</a:t>
            </a:r>
            <a:r>
              <a:rPr lang="en-US" sz="2400" dirty="0" smtClean="0">
                <a:solidFill>
                  <a:srgbClr val="FF0000"/>
                </a:solidFill>
              </a:rPr>
              <a:t>Be is not produced because of shielding by ice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cxnSp>
        <p:nvCxnSpPr>
          <p:cNvPr id="31" name="Curved Connector 30"/>
          <p:cNvCxnSpPr/>
          <p:nvPr/>
        </p:nvCxnSpPr>
        <p:spPr>
          <a:xfrm rot="5400000">
            <a:off x="1219202" y="4394202"/>
            <a:ext cx="663221" cy="454377"/>
          </a:xfrm>
          <a:prstGeom prst="curvedConnector3">
            <a:avLst>
              <a:gd name="adj1" fmla="val 50000"/>
            </a:avLst>
          </a:prstGeom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78933" y="3382833"/>
            <a:ext cx="2463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Production Rate:</a:t>
            </a:r>
          </a:p>
          <a:p>
            <a:pPr algn="ctr"/>
            <a:r>
              <a:rPr lang="en-US" sz="2400" dirty="0" smtClean="0"/>
              <a:t>3.98 g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a</a:t>
            </a:r>
            <a:r>
              <a:rPr lang="en-US" sz="2400" baseline="30000" dirty="0" smtClean="0"/>
              <a:t>-1</a:t>
            </a:r>
            <a:endParaRPr lang="en-US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2248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tx2"/>
                </a:solidFill>
              </a:rPr>
              <a:t>Hypothesis</a:t>
            </a:r>
            <a:endParaRPr lang="en-US" sz="48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0753"/>
            <a:ext cx="9144000" cy="1686098"/>
          </a:xfrm>
        </p:spPr>
        <p:txBody>
          <a:bodyPr anchor="t">
            <a:normAutofit fontScale="400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en-US" sz="7579" dirty="0" smtClean="0"/>
              <a:t>I expect the concentration of </a:t>
            </a:r>
            <a:r>
              <a:rPr lang="en-US" sz="7579" baseline="30000" dirty="0" smtClean="0"/>
              <a:t>10</a:t>
            </a:r>
            <a:r>
              <a:rPr lang="en-US" sz="7579" dirty="0" smtClean="0"/>
              <a:t>Be in ocean core </a:t>
            </a:r>
          </a:p>
          <a:p>
            <a:pPr>
              <a:spcBef>
                <a:spcPts val="0"/>
              </a:spcBef>
              <a:buNone/>
            </a:pPr>
            <a:r>
              <a:rPr lang="en-US" sz="7579" dirty="0" smtClean="0"/>
              <a:t>sediments to fluctuate over time because of changes in: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	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	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348" y="2299406"/>
            <a:ext cx="2937442" cy="19621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2801" y="4384892"/>
            <a:ext cx="31166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C.</a:t>
            </a:r>
          </a:p>
          <a:p>
            <a:pPr algn="ctr"/>
            <a:r>
              <a:rPr lang="en-US" sz="2400" dirty="0" smtClean="0"/>
              <a:t> duration of sediment storage within the landscape and timing of sediment transport to the ocean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963333" y="4384892"/>
            <a:ext cx="290688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B. </a:t>
            </a:r>
          </a:p>
          <a:p>
            <a:pPr algn="ctr"/>
            <a:r>
              <a:rPr lang="en-US" sz="2400" dirty="0" smtClean="0"/>
              <a:t>rate of regolith erosion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83444" y="4384892"/>
            <a:ext cx="27798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A.</a:t>
            </a:r>
          </a:p>
          <a:p>
            <a:pPr algn="ctr"/>
            <a:r>
              <a:rPr lang="en-US" sz="2400" dirty="0" smtClean="0"/>
              <a:t> duration and extent of landscape exposure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881" y="2299407"/>
            <a:ext cx="2993337" cy="19614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444" y="2299406"/>
            <a:ext cx="2494674" cy="19621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581001"/>
            <a:ext cx="1583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Photos: Josh Brown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tx2"/>
                </a:solidFill>
              </a:rPr>
              <a:t>3 Sources of </a:t>
            </a:r>
            <a:r>
              <a:rPr lang="en-US" sz="4800" baseline="30000" dirty="0" smtClean="0">
                <a:solidFill>
                  <a:schemeClr val="tx2"/>
                </a:solidFill>
              </a:rPr>
              <a:t>10</a:t>
            </a:r>
            <a:r>
              <a:rPr lang="en-US" sz="4800" dirty="0" smtClean="0">
                <a:solidFill>
                  <a:schemeClr val="tx2"/>
                </a:solidFill>
              </a:rPr>
              <a:t>Be Data</a:t>
            </a:r>
            <a:endParaRPr lang="en-US" sz="48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838" y="1622779"/>
            <a:ext cx="2188337" cy="32859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26487" y="1361169"/>
            <a:ext cx="2417398" cy="3557000"/>
            <a:chOff x="680607" y="1961950"/>
            <a:chExt cx="2640677" cy="36903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0607" y="1961950"/>
              <a:ext cx="2417398" cy="368054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274661" y="5380883"/>
              <a:ext cx="1046623" cy="271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Josh Brown</a:t>
              </a:r>
              <a:endParaRPr lang="en-US" sz="11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26487" y="5122333"/>
            <a:ext cx="2212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Field Samples</a:t>
            </a:r>
          </a:p>
          <a:p>
            <a:pPr algn="ctr"/>
            <a:r>
              <a:rPr lang="en-US" sz="2400" dirty="0" err="1" smtClean="0"/>
              <a:t>n</a:t>
            </a:r>
            <a:r>
              <a:rPr lang="en-US" sz="2400" dirty="0" smtClean="0"/>
              <a:t>=102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132667" y="5122333"/>
            <a:ext cx="2779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Ocean Core Samples</a:t>
            </a:r>
          </a:p>
          <a:p>
            <a:pPr algn="ctr"/>
            <a:r>
              <a:rPr lang="en-US" sz="2400" dirty="0" err="1" smtClean="0"/>
              <a:t>n</a:t>
            </a:r>
            <a:r>
              <a:rPr lang="en-US" sz="2400" dirty="0" smtClean="0"/>
              <a:t>=30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06285" y="5122333"/>
            <a:ext cx="2823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Previously Published</a:t>
            </a:r>
          </a:p>
          <a:p>
            <a:pPr algn="ctr"/>
            <a:r>
              <a:rPr lang="en-US" sz="2400" dirty="0" err="1" smtClean="0"/>
              <a:t>n</a:t>
            </a:r>
            <a:r>
              <a:rPr lang="en-US" sz="2400" dirty="0" smtClean="0"/>
              <a:t>=176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285" y="1713255"/>
            <a:ext cx="2823431" cy="31954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392443" y="620889"/>
            <a:ext cx="4703191" cy="6237111"/>
            <a:chOff x="1713977" y="-1"/>
            <a:chExt cx="5821356" cy="7027333"/>
          </a:xfrm>
        </p:grpSpPr>
        <p:grpSp>
          <p:nvGrpSpPr>
            <p:cNvPr id="5" name="Group 10"/>
            <p:cNvGrpSpPr/>
            <p:nvPr/>
          </p:nvGrpSpPr>
          <p:grpSpPr>
            <a:xfrm>
              <a:off x="1713977" y="-1"/>
              <a:ext cx="5821356" cy="7027333"/>
              <a:chOff x="1701800" y="274638"/>
              <a:chExt cx="5351942" cy="6583362"/>
            </a:xfrm>
          </p:grpSpPr>
          <p:grpSp>
            <p:nvGrpSpPr>
              <p:cNvPr id="10" name="Group 5"/>
              <p:cNvGrpSpPr/>
              <p:nvPr/>
            </p:nvGrpSpPr>
            <p:grpSpPr>
              <a:xfrm>
                <a:off x="1701800" y="274638"/>
                <a:ext cx="5351942" cy="6583362"/>
                <a:chOff x="1701800" y="274638"/>
                <a:chExt cx="5351942" cy="6583362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701800" y="274638"/>
                  <a:ext cx="5351942" cy="6583362"/>
                </a:xfrm>
                <a:prstGeom prst="rect">
                  <a:avLst/>
                </a:prstGeom>
              </p:spPr>
            </p:pic>
            <p:sp>
              <p:nvSpPr>
                <p:cNvPr id="15" name="Oval 14"/>
                <p:cNvSpPr/>
                <p:nvPr/>
              </p:nvSpPr>
              <p:spPr>
                <a:xfrm>
                  <a:off x="4569412" y="4983871"/>
                  <a:ext cx="138048" cy="17947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1" name="Oval 10"/>
              <p:cNvSpPr/>
              <p:nvPr/>
            </p:nvSpPr>
            <p:spPr>
              <a:xfrm>
                <a:off x="3630681" y="6295416"/>
                <a:ext cx="138048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230339" y="4638728"/>
                <a:ext cx="124244" cy="17947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Isosceles Triangle 12"/>
              <p:cNvSpPr/>
              <p:nvPr/>
            </p:nvSpPr>
            <p:spPr>
              <a:xfrm>
                <a:off x="4389948" y="5577518"/>
                <a:ext cx="179464" cy="151863"/>
              </a:xfrm>
              <a:prstGeom prst="triangle">
                <a:avLst/>
              </a:prstGeom>
              <a:solidFill>
                <a:srgbClr val="660066"/>
              </a:solidFill>
              <a:ln>
                <a:solidFill>
                  <a:srgbClr val="66006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983262" y="4849974"/>
              <a:ext cx="1231286" cy="346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Tasiilaq</a:t>
              </a:r>
              <a:endParaRPr lang="en-US" sz="1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37900" y="5822601"/>
              <a:ext cx="1036083" cy="346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918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00876" y="6246141"/>
              <a:ext cx="1261316" cy="346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Narsarsuaq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05029" y="4329863"/>
              <a:ext cx="1984424" cy="346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Kangerlussuaq</a:t>
              </a:r>
              <a:endParaRPr lang="en-US" sz="14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159849" y="-126999"/>
            <a:ext cx="3189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tx2"/>
                </a:solidFill>
              </a:rPr>
              <a:t>Field Work</a:t>
            </a:r>
            <a:endParaRPr lang="en-US" sz="4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0132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1F497D"/>
                </a:solidFill>
              </a:rPr>
              <a:t>Field Work - </a:t>
            </a:r>
            <a:r>
              <a:rPr lang="en-US" sz="4800" dirty="0" err="1" smtClean="0">
                <a:solidFill>
                  <a:srgbClr val="1F497D"/>
                </a:solidFill>
              </a:rPr>
              <a:t>Tasiilaq</a:t>
            </a:r>
            <a:endParaRPr lang="en-US" sz="4800" dirty="0">
              <a:solidFill>
                <a:srgbClr val="1F497D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1102868"/>
            <a:ext cx="9144000" cy="5755132"/>
            <a:chOff x="0" y="274637"/>
            <a:chExt cx="8903682" cy="52476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74637"/>
              <a:ext cx="8903682" cy="524765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5253" y="538424"/>
              <a:ext cx="1861547" cy="262308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213897" y="2277947"/>
              <a:ext cx="220878" cy="220891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523</Words>
  <Application>Microsoft Macintosh PowerPoint</Application>
  <PresentationFormat>On-screen Show (4:3)</PresentationFormat>
  <Paragraphs>126</Paragraphs>
  <Slides>18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The concentration of in situ 10Be in fluvial sediments as a tool for deciphering 6 My of Greenland Ice Sheet history from a marine sediment core</vt:lpstr>
      <vt:lpstr>Talk Outline</vt:lpstr>
      <vt:lpstr>How has extent of the Greenland Ice Sheet (GIS) changed over the last 6 million years?</vt:lpstr>
      <vt:lpstr>Slide 4</vt:lpstr>
      <vt:lpstr>Cosmogenic Background</vt:lpstr>
      <vt:lpstr>Hypothesis</vt:lpstr>
      <vt:lpstr>3 Sources of 10Be Data</vt:lpstr>
      <vt:lpstr>Slide 8</vt:lpstr>
      <vt:lpstr>Field Work - Tasiilaq</vt:lpstr>
      <vt:lpstr>Field Work - Kangerlussuaq</vt:lpstr>
      <vt:lpstr>Field Work</vt:lpstr>
      <vt:lpstr>Lab Work</vt:lpstr>
      <vt:lpstr>Initial Results - Kangerlussuaq</vt:lpstr>
      <vt:lpstr>Initial Results - Narsarsuaq</vt:lpstr>
      <vt:lpstr>Initial Results</vt:lpstr>
      <vt:lpstr>Interpretations</vt:lpstr>
      <vt:lpstr>To Do</vt:lpstr>
      <vt:lpstr>Timeline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Deciphering 5 my of Greenland Ice Sheet History using in situ 10Be</dc:title>
  <dc:creator>alice nelson</dc:creator>
  <cp:lastModifiedBy>alice nelson</cp:lastModifiedBy>
  <cp:revision>20</cp:revision>
  <dcterms:created xsi:type="dcterms:W3CDTF">2012-10-08T11:03:20Z</dcterms:created>
  <dcterms:modified xsi:type="dcterms:W3CDTF">2012-10-08T11:07:26Z</dcterms:modified>
</cp:coreProperties>
</file>